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6" r:id="rId8"/>
    <p:sldId id="265" r:id="rId9"/>
    <p:sldId id="284" r:id="rId10"/>
    <p:sldId id="267" r:id="rId11"/>
    <p:sldId id="283" r:id="rId12"/>
    <p:sldId id="289" r:id="rId13"/>
    <p:sldId id="268" r:id="rId14"/>
    <p:sldId id="275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4" r:id="rId23"/>
    <p:sldId id="260" r:id="rId24"/>
    <p:sldId id="261" r:id="rId25"/>
    <p:sldId id="262" r:id="rId26"/>
    <p:sldId id="282" r:id="rId27"/>
    <p:sldId id="281" r:id="rId28"/>
    <p:sldId id="285" r:id="rId29"/>
    <p:sldId id="286" r:id="rId30"/>
    <p:sldId id="287" r:id="rId31"/>
    <p:sldId id="278" r:id="rId32"/>
    <p:sldId id="27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Non-personalized messages (mass mailing)</c:v>
                </c:pt>
                <c:pt idx="1">
                  <c:v>Only personalized with name and address</c:v>
                </c:pt>
                <c:pt idx="2">
                  <c:v>Highly personalized messages unique to needs/interests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17.3</c:v>
                </c:pt>
                <c:pt idx="1">
                  <c:v>26.4</c:v>
                </c:pt>
                <c:pt idx="2">
                  <c:v>56.3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3849B3-8FA4-47E8-8C73-7FCD32F7899E}" type="doc">
      <dgm:prSet loTypeId="urn:microsoft.com/office/officeart/2005/8/layout/radial3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1A720D0-005D-4DA4-A51F-606C31E49C48}">
      <dgm:prSet phldrT="[Text]"/>
      <dgm:spPr/>
      <dgm:t>
        <a:bodyPr/>
        <a:lstStyle/>
        <a:p>
          <a:r>
            <a:rPr lang="en-US" dirty="0" smtClean="0"/>
            <a:t>Multi-Touch 1-1 Marketing</a:t>
          </a:r>
          <a:endParaRPr lang="en-US" dirty="0"/>
        </a:p>
      </dgm:t>
    </dgm:pt>
    <dgm:pt modelId="{19058EE9-8F7A-4DE9-95A1-4BA0B994C11D}" type="parTrans" cxnId="{60E3F4C6-EEEF-4FB5-935C-D207662765B5}">
      <dgm:prSet/>
      <dgm:spPr/>
      <dgm:t>
        <a:bodyPr/>
        <a:lstStyle/>
        <a:p>
          <a:endParaRPr lang="en-US"/>
        </a:p>
      </dgm:t>
    </dgm:pt>
    <dgm:pt modelId="{AE8EF8DB-170A-4B90-B745-97877969CC02}" type="sibTrans" cxnId="{60E3F4C6-EEEF-4FB5-935C-D207662765B5}">
      <dgm:prSet/>
      <dgm:spPr/>
      <dgm:t>
        <a:bodyPr/>
        <a:lstStyle/>
        <a:p>
          <a:endParaRPr lang="en-US"/>
        </a:p>
      </dgm:t>
    </dgm:pt>
    <dgm:pt modelId="{5343DA3B-5CE6-4FD2-A476-3D1005A9ED85}">
      <dgm:prSet phldrT="[Text]"/>
      <dgm:spPr/>
      <dgm:t>
        <a:bodyPr/>
        <a:lstStyle/>
        <a:p>
          <a:r>
            <a:rPr lang="en-US" dirty="0" smtClean="0"/>
            <a:t>Email</a:t>
          </a:r>
          <a:endParaRPr lang="en-US" dirty="0"/>
        </a:p>
      </dgm:t>
    </dgm:pt>
    <dgm:pt modelId="{BED0E2DB-C9B9-44FC-A563-84D1F21D3B4E}" type="parTrans" cxnId="{BE2613A5-22CA-4EBD-BEFC-6ADEA2FDE66B}">
      <dgm:prSet/>
      <dgm:spPr/>
      <dgm:t>
        <a:bodyPr/>
        <a:lstStyle/>
        <a:p>
          <a:endParaRPr lang="en-US"/>
        </a:p>
      </dgm:t>
    </dgm:pt>
    <dgm:pt modelId="{987FA5F5-8044-4570-92A5-528054D60D3C}" type="sibTrans" cxnId="{BE2613A5-22CA-4EBD-BEFC-6ADEA2FDE66B}">
      <dgm:prSet/>
      <dgm:spPr/>
      <dgm:t>
        <a:bodyPr/>
        <a:lstStyle/>
        <a:p>
          <a:endParaRPr lang="en-US"/>
        </a:p>
      </dgm:t>
    </dgm:pt>
    <dgm:pt modelId="{37449967-9D02-444B-82B7-4CBC7A8A741E}">
      <dgm:prSet phldrT="[Text]"/>
      <dgm:spPr/>
      <dgm:t>
        <a:bodyPr/>
        <a:lstStyle/>
        <a:p>
          <a:r>
            <a:rPr lang="en-US" dirty="0" smtClean="0"/>
            <a:t>Variable Data Printing</a:t>
          </a:r>
          <a:endParaRPr lang="en-US" dirty="0"/>
        </a:p>
      </dgm:t>
    </dgm:pt>
    <dgm:pt modelId="{3A785244-214A-4548-8805-C0C8BEC1EE08}" type="parTrans" cxnId="{1BCAC750-000B-496F-9C04-74F2B9A779E8}">
      <dgm:prSet/>
      <dgm:spPr/>
      <dgm:t>
        <a:bodyPr/>
        <a:lstStyle/>
        <a:p>
          <a:endParaRPr lang="en-US"/>
        </a:p>
      </dgm:t>
    </dgm:pt>
    <dgm:pt modelId="{39AB015A-15B5-4D74-89E0-2549C52A0467}" type="sibTrans" cxnId="{1BCAC750-000B-496F-9C04-74F2B9A779E8}">
      <dgm:prSet/>
      <dgm:spPr/>
      <dgm:t>
        <a:bodyPr/>
        <a:lstStyle/>
        <a:p>
          <a:endParaRPr lang="en-US"/>
        </a:p>
      </dgm:t>
    </dgm:pt>
    <dgm:pt modelId="{3560ACB3-2714-4553-8E47-92505D317A16}">
      <dgm:prSet phldrT="[Text]"/>
      <dgm:spPr/>
      <dgm:t>
        <a:bodyPr/>
        <a:lstStyle/>
        <a:p>
          <a:r>
            <a:rPr lang="en-US" dirty="0" smtClean="0"/>
            <a:t>Video</a:t>
          </a:r>
          <a:endParaRPr lang="en-US" dirty="0"/>
        </a:p>
      </dgm:t>
    </dgm:pt>
    <dgm:pt modelId="{86BF54D2-8F27-44C9-9C25-4AB85AA117F1}" type="parTrans" cxnId="{A8D25F72-2E7B-4013-8B23-CD21D5F3430F}">
      <dgm:prSet/>
      <dgm:spPr/>
      <dgm:t>
        <a:bodyPr/>
        <a:lstStyle/>
        <a:p>
          <a:endParaRPr lang="en-US"/>
        </a:p>
      </dgm:t>
    </dgm:pt>
    <dgm:pt modelId="{4B7F4D39-FE88-4B8D-8976-B394AE77CC18}" type="sibTrans" cxnId="{A8D25F72-2E7B-4013-8B23-CD21D5F3430F}">
      <dgm:prSet/>
      <dgm:spPr/>
      <dgm:t>
        <a:bodyPr/>
        <a:lstStyle/>
        <a:p>
          <a:endParaRPr lang="en-US"/>
        </a:p>
      </dgm:t>
    </dgm:pt>
    <dgm:pt modelId="{3B966477-853D-4196-B6EF-923F52916AD1}">
      <dgm:prSet phldrT="[Text]"/>
      <dgm:spPr/>
      <dgm:t>
        <a:bodyPr/>
        <a:lstStyle/>
        <a:p>
          <a:r>
            <a:rPr lang="en-US" dirty="0" smtClean="0"/>
            <a:t>Web to Print</a:t>
          </a:r>
          <a:endParaRPr lang="en-US" dirty="0"/>
        </a:p>
      </dgm:t>
    </dgm:pt>
    <dgm:pt modelId="{455291A0-EE4C-4B24-8DBA-5A9B0897F227}" type="parTrans" cxnId="{F578F3E6-228D-4102-998B-920DE06FC003}">
      <dgm:prSet/>
      <dgm:spPr/>
      <dgm:t>
        <a:bodyPr/>
        <a:lstStyle/>
        <a:p>
          <a:endParaRPr lang="en-US"/>
        </a:p>
      </dgm:t>
    </dgm:pt>
    <dgm:pt modelId="{0315359D-629C-4AD2-8924-24C6BE3044AD}" type="sibTrans" cxnId="{F578F3E6-228D-4102-998B-920DE06FC003}">
      <dgm:prSet/>
      <dgm:spPr/>
      <dgm:t>
        <a:bodyPr/>
        <a:lstStyle/>
        <a:p>
          <a:endParaRPr lang="en-US"/>
        </a:p>
      </dgm:t>
    </dgm:pt>
    <dgm:pt modelId="{69FF2A0C-8FBC-4B7A-AFA8-1BCF037361F5}">
      <dgm:prSet phldrT="[Text]"/>
      <dgm:spPr/>
      <dgm:t>
        <a:bodyPr/>
        <a:lstStyle/>
        <a:p>
          <a:r>
            <a:rPr lang="en-US" dirty="0" smtClean="0"/>
            <a:t>Personalized Websites</a:t>
          </a:r>
          <a:endParaRPr lang="en-US" dirty="0"/>
        </a:p>
      </dgm:t>
    </dgm:pt>
    <dgm:pt modelId="{511E8A1D-89B4-4DF3-B7D9-88A0E1088DE3}" type="parTrans" cxnId="{B3B7E1C0-228C-478E-8CB3-12EC14A805C2}">
      <dgm:prSet/>
      <dgm:spPr/>
      <dgm:t>
        <a:bodyPr/>
        <a:lstStyle/>
        <a:p>
          <a:endParaRPr lang="en-US"/>
        </a:p>
      </dgm:t>
    </dgm:pt>
    <dgm:pt modelId="{4A60E5A3-AE9D-4AF7-A706-B8B2FA36549A}" type="sibTrans" cxnId="{B3B7E1C0-228C-478E-8CB3-12EC14A805C2}">
      <dgm:prSet/>
      <dgm:spPr/>
      <dgm:t>
        <a:bodyPr/>
        <a:lstStyle/>
        <a:p>
          <a:endParaRPr lang="en-US"/>
        </a:p>
      </dgm:t>
    </dgm:pt>
    <dgm:pt modelId="{8DDBBAD0-1E0A-4C7B-A630-FA26EC449D9C}" type="pres">
      <dgm:prSet presAssocID="{643849B3-8FA4-47E8-8C73-7FCD32F7899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A7B252-9FF1-4E1E-9E0A-704782FF2DA2}" type="pres">
      <dgm:prSet presAssocID="{643849B3-8FA4-47E8-8C73-7FCD32F7899E}" presName="radial" presStyleCnt="0">
        <dgm:presLayoutVars>
          <dgm:animLvl val="ctr"/>
        </dgm:presLayoutVars>
      </dgm:prSet>
      <dgm:spPr/>
    </dgm:pt>
    <dgm:pt modelId="{F3F02CEC-3C89-470F-9191-03B6163660FF}" type="pres">
      <dgm:prSet presAssocID="{31A720D0-005D-4DA4-A51F-606C31E49C48}" presName="centerShape" presStyleLbl="vennNode1" presStyleIdx="0" presStyleCnt="6"/>
      <dgm:spPr/>
      <dgm:t>
        <a:bodyPr/>
        <a:lstStyle/>
        <a:p>
          <a:endParaRPr lang="en-US"/>
        </a:p>
      </dgm:t>
    </dgm:pt>
    <dgm:pt modelId="{E8910FEB-A21C-4BDD-8902-32B070B4E859}" type="pres">
      <dgm:prSet presAssocID="{5343DA3B-5CE6-4FD2-A476-3D1005A9ED85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21E159-9538-4A9A-ABB8-0D34C3A2FFA5}" type="pres">
      <dgm:prSet presAssocID="{69FF2A0C-8FBC-4B7A-AFA8-1BCF037361F5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A39E4F-F800-4DC2-B641-A97FDC91FB99}" type="pres">
      <dgm:prSet presAssocID="{3B966477-853D-4196-B6EF-923F52916AD1}" presName="node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3B1FA0-2AE6-476B-B2EF-251248580831}" type="pres">
      <dgm:prSet presAssocID="{37449967-9D02-444B-82B7-4CBC7A8A741E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7AEF34-402F-443A-B860-5CC3896714B9}" type="pres">
      <dgm:prSet presAssocID="{3560ACB3-2714-4553-8E47-92505D317A16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B7E1C0-228C-478E-8CB3-12EC14A805C2}" srcId="{31A720D0-005D-4DA4-A51F-606C31E49C48}" destId="{69FF2A0C-8FBC-4B7A-AFA8-1BCF037361F5}" srcOrd="1" destOrd="0" parTransId="{511E8A1D-89B4-4DF3-B7D9-88A0E1088DE3}" sibTransId="{4A60E5A3-AE9D-4AF7-A706-B8B2FA36549A}"/>
    <dgm:cxn modelId="{243105AD-4C1E-4F70-A865-4164DC914B11}" type="presOf" srcId="{5343DA3B-5CE6-4FD2-A476-3D1005A9ED85}" destId="{E8910FEB-A21C-4BDD-8902-32B070B4E859}" srcOrd="0" destOrd="0" presId="urn:microsoft.com/office/officeart/2005/8/layout/radial3"/>
    <dgm:cxn modelId="{0426902C-12A9-4985-8490-6D7702D0F600}" type="presOf" srcId="{3560ACB3-2714-4553-8E47-92505D317A16}" destId="{917AEF34-402F-443A-B860-5CC3896714B9}" srcOrd="0" destOrd="0" presId="urn:microsoft.com/office/officeart/2005/8/layout/radial3"/>
    <dgm:cxn modelId="{1BCAC750-000B-496F-9C04-74F2B9A779E8}" srcId="{31A720D0-005D-4DA4-A51F-606C31E49C48}" destId="{37449967-9D02-444B-82B7-4CBC7A8A741E}" srcOrd="3" destOrd="0" parTransId="{3A785244-214A-4548-8805-C0C8BEC1EE08}" sibTransId="{39AB015A-15B5-4D74-89E0-2549C52A0467}"/>
    <dgm:cxn modelId="{BE2613A5-22CA-4EBD-BEFC-6ADEA2FDE66B}" srcId="{31A720D0-005D-4DA4-A51F-606C31E49C48}" destId="{5343DA3B-5CE6-4FD2-A476-3D1005A9ED85}" srcOrd="0" destOrd="0" parTransId="{BED0E2DB-C9B9-44FC-A563-84D1F21D3B4E}" sibTransId="{987FA5F5-8044-4570-92A5-528054D60D3C}"/>
    <dgm:cxn modelId="{B67B5C32-F5E9-43EA-AD41-F5229FC11ACA}" type="presOf" srcId="{31A720D0-005D-4DA4-A51F-606C31E49C48}" destId="{F3F02CEC-3C89-470F-9191-03B6163660FF}" srcOrd="0" destOrd="0" presId="urn:microsoft.com/office/officeart/2005/8/layout/radial3"/>
    <dgm:cxn modelId="{F578F3E6-228D-4102-998B-920DE06FC003}" srcId="{31A720D0-005D-4DA4-A51F-606C31E49C48}" destId="{3B966477-853D-4196-B6EF-923F52916AD1}" srcOrd="2" destOrd="0" parTransId="{455291A0-EE4C-4B24-8DBA-5A9B0897F227}" sibTransId="{0315359D-629C-4AD2-8924-24C6BE3044AD}"/>
    <dgm:cxn modelId="{A8D25F72-2E7B-4013-8B23-CD21D5F3430F}" srcId="{31A720D0-005D-4DA4-A51F-606C31E49C48}" destId="{3560ACB3-2714-4553-8E47-92505D317A16}" srcOrd="4" destOrd="0" parTransId="{86BF54D2-8F27-44C9-9C25-4AB85AA117F1}" sibTransId="{4B7F4D39-FE88-4B8D-8976-B394AE77CC18}"/>
    <dgm:cxn modelId="{1A89718F-9E65-44D7-8288-70B38F81CD2D}" type="presOf" srcId="{37449967-9D02-444B-82B7-4CBC7A8A741E}" destId="{A53B1FA0-2AE6-476B-B2EF-251248580831}" srcOrd="0" destOrd="0" presId="urn:microsoft.com/office/officeart/2005/8/layout/radial3"/>
    <dgm:cxn modelId="{1841F12B-C723-4547-93F5-A119D45568DA}" type="presOf" srcId="{69FF2A0C-8FBC-4B7A-AFA8-1BCF037361F5}" destId="{8521E159-9538-4A9A-ABB8-0D34C3A2FFA5}" srcOrd="0" destOrd="0" presId="urn:microsoft.com/office/officeart/2005/8/layout/radial3"/>
    <dgm:cxn modelId="{69A8AED5-3A52-4D51-AB13-276FC1BE989D}" type="presOf" srcId="{643849B3-8FA4-47E8-8C73-7FCD32F7899E}" destId="{8DDBBAD0-1E0A-4C7B-A630-FA26EC449D9C}" srcOrd="0" destOrd="0" presId="urn:microsoft.com/office/officeart/2005/8/layout/radial3"/>
    <dgm:cxn modelId="{60E3F4C6-EEEF-4FB5-935C-D207662765B5}" srcId="{643849B3-8FA4-47E8-8C73-7FCD32F7899E}" destId="{31A720D0-005D-4DA4-A51F-606C31E49C48}" srcOrd="0" destOrd="0" parTransId="{19058EE9-8F7A-4DE9-95A1-4BA0B994C11D}" sibTransId="{AE8EF8DB-170A-4B90-B745-97877969CC02}"/>
    <dgm:cxn modelId="{A3B0E5B5-6D5F-4228-911F-9BCE0DFE0C44}" type="presOf" srcId="{3B966477-853D-4196-B6EF-923F52916AD1}" destId="{01A39E4F-F800-4DC2-B641-A97FDC91FB99}" srcOrd="0" destOrd="0" presId="urn:microsoft.com/office/officeart/2005/8/layout/radial3"/>
    <dgm:cxn modelId="{F22546E8-D1DE-4CD5-B612-15099FDA55C5}" type="presParOf" srcId="{8DDBBAD0-1E0A-4C7B-A630-FA26EC449D9C}" destId="{3AA7B252-9FF1-4E1E-9E0A-704782FF2DA2}" srcOrd="0" destOrd="0" presId="urn:microsoft.com/office/officeart/2005/8/layout/radial3"/>
    <dgm:cxn modelId="{DEC1D61B-2DEA-451D-BD90-6361866D971E}" type="presParOf" srcId="{3AA7B252-9FF1-4E1E-9E0A-704782FF2DA2}" destId="{F3F02CEC-3C89-470F-9191-03B6163660FF}" srcOrd="0" destOrd="0" presId="urn:microsoft.com/office/officeart/2005/8/layout/radial3"/>
    <dgm:cxn modelId="{A265ACA9-CB86-41CA-9878-2E6CC26AE0B6}" type="presParOf" srcId="{3AA7B252-9FF1-4E1E-9E0A-704782FF2DA2}" destId="{E8910FEB-A21C-4BDD-8902-32B070B4E859}" srcOrd="1" destOrd="0" presId="urn:microsoft.com/office/officeart/2005/8/layout/radial3"/>
    <dgm:cxn modelId="{DE5D0A25-B9AF-4E18-B5EE-F930E2C7B5A5}" type="presParOf" srcId="{3AA7B252-9FF1-4E1E-9E0A-704782FF2DA2}" destId="{8521E159-9538-4A9A-ABB8-0D34C3A2FFA5}" srcOrd="2" destOrd="0" presId="urn:microsoft.com/office/officeart/2005/8/layout/radial3"/>
    <dgm:cxn modelId="{B7982C7A-6B12-4D3E-8052-8D1D0AEB471D}" type="presParOf" srcId="{3AA7B252-9FF1-4E1E-9E0A-704782FF2DA2}" destId="{01A39E4F-F800-4DC2-B641-A97FDC91FB99}" srcOrd="3" destOrd="0" presId="urn:microsoft.com/office/officeart/2005/8/layout/radial3"/>
    <dgm:cxn modelId="{4A37705F-5AF4-4152-81CE-2C60D04CA035}" type="presParOf" srcId="{3AA7B252-9FF1-4E1E-9E0A-704782FF2DA2}" destId="{A53B1FA0-2AE6-476B-B2EF-251248580831}" srcOrd="4" destOrd="0" presId="urn:microsoft.com/office/officeart/2005/8/layout/radial3"/>
    <dgm:cxn modelId="{67D5F745-15CE-4646-8AB3-ECF6B5DF4A9C}" type="presParOf" srcId="{3AA7B252-9FF1-4E1E-9E0A-704782FF2DA2}" destId="{917AEF34-402F-443A-B860-5CC3896714B9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02CEC-3C89-470F-9191-03B6163660FF}">
      <dsp:nvSpPr>
        <dsp:cNvPr id="0" name=""/>
        <dsp:cNvSpPr/>
      </dsp:nvSpPr>
      <dsp:spPr>
        <a:xfrm>
          <a:off x="3469295" y="1278576"/>
          <a:ext cx="2963847" cy="2963847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Multi-Touch 1-1 Marketing</a:t>
          </a:r>
          <a:endParaRPr lang="en-US" sz="3200" kern="1200" dirty="0"/>
        </a:p>
      </dsp:txBody>
      <dsp:txXfrm>
        <a:off x="3903340" y="1712621"/>
        <a:ext cx="2095757" cy="2095757"/>
      </dsp:txXfrm>
    </dsp:sp>
    <dsp:sp modelId="{E8910FEB-A21C-4BDD-8902-32B070B4E859}">
      <dsp:nvSpPr>
        <dsp:cNvPr id="0" name=""/>
        <dsp:cNvSpPr/>
      </dsp:nvSpPr>
      <dsp:spPr>
        <a:xfrm>
          <a:off x="4210257" y="91441"/>
          <a:ext cx="1481923" cy="1481923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2249809"/>
                <a:satOff val="438"/>
                <a:lumOff val="2353"/>
                <a:alphaOff val="0"/>
                <a:tint val="98000"/>
                <a:lumMod val="114000"/>
              </a:schemeClr>
            </a:gs>
            <a:gs pos="100000">
              <a:schemeClr val="accent3">
                <a:alpha val="50000"/>
                <a:hueOff val="2249809"/>
                <a:satOff val="438"/>
                <a:lumOff val="235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Email</a:t>
          </a:r>
          <a:endParaRPr lang="en-US" sz="1300" kern="1200" dirty="0"/>
        </a:p>
      </dsp:txBody>
      <dsp:txXfrm>
        <a:off x="4427280" y="308464"/>
        <a:ext cx="1047877" cy="1047877"/>
      </dsp:txXfrm>
    </dsp:sp>
    <dsp:sp modelId="{8521E159-9538-4A9A-ABB8-0D34C3A2FFA5}">
      <dsp:nvSpPr>
        <dsp:cNvPr id="0" name=""/>
        <dsp:cNvSpPr/>
      </dsp:nvSpPr>
      <dsp:spPr>
        <a:xfrm>
          <a:off x="6043986" y="1423724"/>
          <a:ext cx="1481923" cy="1481923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4499617"/>
                <a:satOff val="876"/>
                <a:lumOff val="4706"/>
                <a:alphaOff val="0"/>
                <a:tint val="98000"/>
                <a:lumMod val="114000"/>
              </a:schemeClr>
            </a:gs>
            <a:gs pos="100000">
              <a:schemeClr val="accent3">
                <a:alpha val="50000"/>
                <a:hueOff val="4499617"/>
                <a:satOff val="876"/>
                <a:lumOff val="470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Personalized Websites</a:t>
          </a:r>
          <a:endParaRPr lang="en-US" sz="1300" kern="1200" dirty="0"/>
        </a:p>
      </dsp:txBody>
      <dsp:txXfrm>
        <a:off x="6261009" y="1640747"/>
        <a:ext cx="1047877" cy="1047877"/>
      </dsp:txXfrm>
    </dsp:sp>
    <dsp:sp modelId="{01A39E4F-F800-4DC2-B641-A97FDC91FB99}">
      <dsp:nvSpPr>
        <dsp:cNvPr id="0" name=""/>
        <dsp:cNvSpPr/>
      </dsp:nvSpPr>
      <dsp:spPr>
        <a:xfrm>
          <a:off x="5343564" y="3579402"/>
          <a:ext cx="1481923" cy="1481923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6749426"/>
                <a:satOff val="1313"/>
                <a:lumOff val="7059"/>
                <a:alphaOff val="0"/>
                <a:tint val="98000"/>
                <a:lumMod val="114000"/>
              </a:schemeClr>
            </a:gs>
            <a:gs pos="100000">
              <a:schemeClr val="accent3">
                <a:alpha val="50000"/>
                <a:hueOff val="6749426"/>
                <a:satOff val="1313"/>
                <a:lumOff val="705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Web to Print</a:t>
          </a:r>
          <a:endParaRPr lang="en-US" sz="1300" kern="1200" dirty="0"/>
        </a:p>
      </dsp:txBody>
      <dsp:txXfrm>
        <a:off x="5560587" y="3796425"/>
        <a:ext cx="1047877" cy="1047877"/>
      </dsp:txXfrm>
    </dsp:sp>
    <dsp:sp modelId="{A53B1FA0-2AE6-476B-B2EF-251248580831}">
      <dsp:nvSpPr>
        <dsp:cNvPr id="0" name=""/>
        <dsp:cNvSpPr/>
      </dsp:nvSpPr>
      <dsp:spPr>
        <a:xfrm>
          <a:off x="3076949" y="3579402"/>
          <a:ext cx="1481923" cy="1481923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8999235"/>
                <a:satOff val="1751"/>
                <a:lumOff val="9412"/>
                <a:alphaOff val="0"/>
                <a:tint val="98000"/>
                <a:lumMod val="114000"/>
              </a:schemeClr>
            </a:gs>
            <a:gs pos="100000">
              <a:schemeClr val="accent3">
                <a:alpha val="50000"/>
                <a:hueOff val="8999235"/>
                <a:satOff val="1751"/>
                <a:lumOff val="941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Variable Data Printing</a:t>
          </a:r>
          <a:endParaRPr lang="en-US" sz="1300" kern="1200" dirty="0"/>
        </a:p>
      </dsp:txBody>
      <dsp:txXfrm>
        <a:off x="3293972" y="3796425"/>
        <a:ext cx="1047877" cy="1047877"/>
      </dsp:txXfrm>
    </dsp:sp>
    <dsp:sp modelId="{917AEF34-402F-443A-B860-5CC3896714B9}">
      <dsp:nvSpPr>
        <dsp:cNvPr id="0" name=""/>
        <dsp:cNvSpPr/>
      </dsp:nvSpPr>
      <dsp:spPr>
        <a:xfrm>
          <a:off x="2376527" y="1423724"/>
          <a:ext cx="1481923" cy="1481923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11249043"/>
                <a:satOff val="2189"/>
                <a:lumOff val="11765"/>
                <a:alphaOff val="0"/>
                <a:tint val="98000"/>
                <a:lumMod val="114000"/>
              </a:schemeClr>
            </a:gs>
            <a:gs pos="100000">
              <a:schemeClr val="accent3">
                <a:alpha val="50000"/>
                <a:hueOff val="11249043"/>
                <a:satOff val="2189"/>
                <a:lumOff val="1176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Video</a:t>
          </a:r>
          <a:endParaRPr lang="en-US" sz="1300" kern="1200" dirty="0"/>
        </a:p>
      </dsp:txBody>
      <dsp:txXfrm>
        <a:off x="2593550" y="1640747"/>
        <a:ext cx="1047877" cy="1047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0.14452</cdr:x>
      <cdr:y>0.41264</cdr:y>
    </cdr:from>
    <cdr:to>
      <cdr:x>0.28558</cdr:x>
      <cdr:y>0.52267</cdr:y>
    </cdr:to>
    <cdr:sp macro="" textlink="">
      <cdr:nvSpPr>
        <cdr:cNvPr id="2" name="TextBox 8"/>
        <cdr:cNvSpPr txBox="1"/>
      </cdr:nvSpPr>
      <cdr:spPr>
        <a:xfrm xmlns:a="http://schemas.openxmlformats.org/drawingml/2006/main">
          <a:off x="1293033" y="1731319"/>
          <a:ext cx="1262070" cy="4616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 smtClean="0">
              <a:solidFill>
                <a:schemeClr val="tx1"/>
              </a:solidFill>
            </a:rPr>
            <a:t>56.3%</a:t>
          </a:r>
          <a:endParaRPr lang="en-US" sz="2400" dirty="0">
            <a:solidFill>
              <a:schemeClr val="tx1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Webber International University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New “personalized” approach to admissions recruiting</a:t>
            </a:r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54955" y="5208090"/>
            <a:ext cx="4442656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Presented by: Metrovista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Past studies show that on average the difference between personalized and general marketing has been close to the following;</a:t>
            </a:r>
          </a:p>
          <a:p>
            <a:pPr lvl="1"/>
            <a:r>
              <a:rPr lang="en-US" dirty="0"/>
              <a:t>Produces 36% higher response rate</a:t>
            </a:r>
          </a:p>
          <a:p>
            <a:pPr lvl="1"/>
            <a:r>
              <a:rPr lang="en-US" dirty="0"/>
              <a:t>Leads to 25% higher value orders (contributions)</a:t>
            </a:r>
          </a:p>
          <a:p>
            <a:pPr lvl="1"/>
            <a:r>
              <a:rPr lang="en-US" dirty="0"/>
              <a:t>Repeat orders of up to 47%</a:t>
            </a:r>
          </a:p>
          <a:p>
            <a:pPr lvl="1"/>
            <a:r>
              <a:rPr lang="en-US" dirty="0"/>
              <a:t>Response time 34% faster</a:t>
            </a:r>
          </a:p>
          <a:p>
            <a:pPr lvl="1"/>
            <a:r>
              <a:rPr lang="en-US" dirty="0"/>
              <a:t>32% better response overall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7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Colleges &amp; Universities that use multi-touch campaigns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626" y="2049769"/>
            <a:ext cx="3526353" cy="419548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Rutgers University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Yale University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Syracuse University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R.I.T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Simon Frasier University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University of Wisconsin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Kentucky State University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Cal State – Long Beach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Utah State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University of North Carolina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East Carolina University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Dickenson College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Colgate University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b="1" kern="0" dirty="0"/>
              <a:t>Boise State University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0749" y="2054614"/>
            <a:ext cx="3526353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smtClean="0"/>
              <a:t>Purdue </a:t>
            </a:r>
            <a:r>
              <a:rPr lang="en-US" b="1" dirty="0"/>
              <a:t>University</a:t>
            </a:r>
          </a:p>
          <a:p>
            <a:r>
              <a:rPr lang="en-US" b="1" dirty="0"/>
              <a:t>Michigan State University</a:t>
            </a:r>
          </a:p>
          <a:p>
            <a:r>
              <a:rPr lang="en-US" b="1" dirty="0"/>
              <a:t>Iowa State University</a:t>
            </a:r>
          </a:p>
          <a:p>
            <a:r>
              <a:rPr lang="en-US" b="1" dirty="0"/>
              <a:t>Alberta Technical Institute</a:t>
            </a:r>
          </a:p>
          <a:p>
            <a:r>
              <a:rPr lang="en-US" b="1" dirty="0"/>
              <a:t>University of Arkansas</a:t>
            </a:r>
          </a:p>
          <a:p>
            <a:r>
              <a:rPr lang="en-US" b="1" dirty="0"/>
              <a:t>California University of PA</a:t>
            </a:r>
          </a:p>
          <a:p>
            <a:r>
              <a:rPr lang="en-US" b="1" dirty="0"/>
              <a:t>University of Washington</a:t>
            </a:r>
          </a:p>
          <a:p>
            <a:r>
              <a:rPr lang="en-US" b="1" dirty="0"/>
              <a:t>University of Nebraska- Lincoln</a:t>
            </a:r>
          </a:p>
          <a:p>
            <a:r>
              <a:rPr lang="en-US" b="1" dirty="0"/>
              <a:t>Winston Salem State</a:t>
            </a:r>
          </a:p>
          <a:p>
            <a:r>
              <a:rPr lang="en-US" b="1" dirty="0"/>
              <a:t>Campbell University</a:t>
            </a:r>
          </a:p>
          <a:p>
            <a:r>
              <a:rPr lang="en-US" b="1" dirty="0"/>
              <a:t>Wharton School of Business</a:t>
            </a:r>
          </a:p>
          <a:p>
            <a:r>
              <a:rPr lang="en-US" b="1" dirty="0"/>
              <a:t>Citrus College</a:t>
            </a:r>
          </a:p>
          <a:p>
            <a:r>
              <a:rPr lang="en-US" b="1" dirty="0"/>
              <a:t>Villanova</a:t>
            </a:r>
          </a:p>
          <a:p>
            <a:r>
              <a:rPr lang="en-US" b="1" dirty="0"/>
              <a:t>La Salle </a:t>
            </a:r>
            <a:r>
              <a:rPr lang="en-US" b="1" dirty="0" smtClean="0"/>
              <a:t>Academy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606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Webber is still capable of leveraging the same tools larger universities use, while making it </a:t>
            </a:r>
            <a:r>
              <a:rPr lang="en-US" sz="4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Relevant</a:t>
            </a:r>
            <a:r>
              <a:rPr lang="en-US" sz="4000" dirty="0" smtClean="0"/>
              <a:t> to their goals and targets</a:t>
            </a:r>
            <a:endParaRPr lang="en-US" sz="40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74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Mail</a:t>
            </a:r>
            <a:endParaRPr lang="en-US" dirty="0"/>
          </a:p>
        </p:txBody>
      </p:sp>
      <p:graphicFrame>
        <p:nvGraphicFramePr>
          <p:cNvPr id="4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926432"/>
              </p:ext>
            </p:extLst>
          </p:nvPr>
        </p:nvGraphicFramePr>
        <p:xfrm>
          <a:off x="1103313" y="1754659"/>
          <a:ext cx="8947150" cy="4493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8541" y="1449859"/>
            <a:ext cx="864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Consumers prefer “highly” personalized messages over others</a:t>
            </a:r>
            <a:endParaRPr lang="en-US" b="1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Future of Direct Mail*</a:t>
            </a:r>
          </a:p>
          <a:p>
            <a:r>
              <a:rPr lang="en-US" dirty="0"/>
              <a:t>According to a recent customer survey, direct mail is the “preferred” medium among most consumers for receiving and evaluating information about products:</a:t>
            </a:r>
          </a:p>
          <a:p>
            <a:pPr lvl="1"/>
            <a:r>
              <a:rPr lang="en-US" dirty="0"/>
              <a:t>Direct Mail	69%</a:t>
            </a:r>
          </a:p>
          <a:p>
            <a:pPr lvl="1"/>
            <a:r>
              <a:rPr lang="en-US" dirty="0"/>
              <a:t>E-mail	28%</a:t>
            </a:r>
          </a:p>
          <a:p>
            <a:pPr lvl="1"/>
            <a:r>
              <a:rPr lang="en-US" dirty="0"/>
              <a:t>Telephone	3%</a:t>
            </a:r>
          </a:p>
          <a:p>
            <a:pPr lvl="1"/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66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% want “highly personalized” offers, 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rather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 ones not personalized at all.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477000"/>
            <a:ext cx="1033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</a:rPr>
              <a:t>Source: </a:t>
            </a:r>
            <a:r>
              <a:rPr lang="en-US" sz="1200" dirty="0" err="1" smtClean="0">
                <a:solidFill>
                  <a:schemeClr val="tx1">
                    <a:lumMod val="85000"/>
                  </a:schemeClr>
                </a:solidFill>
              </a:rPr>
              <a:t>CapV</a:t>
            </a:r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9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personalized Marketing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Fundraising</a:t>
            </a:r>
          </a:p>
          <a:p>
            <a:r>
              <a:rPr lang="en-US" dirty="0"/>
              <a:t>Recruiting /Admissions</a:t>
            </a:r>
          </a:p>
          <a:p>
            <a:r>
              <a:rPr lang="en-US" dirty="0"/>
              <a:t>Event Invitations </a:t>
            </a:r>
          </a:p>
          <a:p>
            <a:r>
              <a:rPr lang="en-US" dirty="0" smtClean="0"/>
              <a:t>Awareness </a:t>
            </a:r>
            <a:r>
              <a:rPr lang="en-US" dirty="0"/>
              <a:t>Building</a:t>
            </a:r>
          </a:p>
          <a:p>
            <a:r>
              <a:rPr lang="en-US" dirty="0"/>
              <a:t>Promotions and Kits</a:t>
            </a:r>
          </a:p>
          <a:p>
            <a:r>
              <a:rPr lang="en-US" dirty="0"/>
              <a:t>Other / </a:t>
            </a:r>
            <a:r>
              <a:rPr lang="en-US" dirty="0" err="1"/>
              <a:t>Misc</a:t>
            </a:r>
            <a:r>
              <a:rPr lang="en-US" dirty="0"/>
              <a:t> Variable Data </a:t>
            </a:r>
            <a:r>
              <a:rPr lang="en-US" dirty="0" smtClean="0"/>
              <a:t>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Sample: Alumni Fundraising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089987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Picture 5.png"/>
          <p:cNvPicPr>
            <a:picLocks noChangeAspect="1"/>
          </p:cNvPicPr>
          <p:nvPr/>
        </p:nvPicPr>
        <p:blipFill>
          <a:blip r:embed="rId2"/>
          <a:srcRect l="-4064" r="-4064"/>
          <a:stretch>
            <a:fillRect/>
          </a:stretch>
        </p:blipFill>
        <p:spPr>
          <a:xfrm>
            <a:off x="646111" y="2017902"/>
            <a:ext cx="5088332" cy="2993136"/>
          </a:xfrm>
          <a:prstGeom prst="rect">
            <a:avLst/>
          </a:prstGeom>
        </p:spPr>
      </p:pic>
      <p:pic>
        <p:nvPicPr>
          <p:cNvPr id="7" name="Picture 6" descr="Picture 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43" y="3440832"/>
            <a:ext cx="4630737" cy="29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825" y="452718"/>
            <a:ext cx="9404723" cy="1400530"/>
          </a:xfrm>
        </p:spPr>
        <p:txBody>
          <a:bodyPr/>
          <a:lstStyle/>
          <a:p>
            <a:r>
              <a:rPr lang="en-US" dirty="0" smtClean="0"/>
              <a:t>Sample: Fundraising</a:t>
            </a:r>
            <a:endParaRPr lang="en-US" dirty="0"/>
          </a:p>
        </p:txBody>
      </p:sp>
      <p:pic>
        <p:nvPicPr>
          <p:cNvPr id="5" name="Content Placeholder 10" descr="Picture 9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856" r="-2856"/>
          <a:stretch>
            <a:fillRect/>
          </a:stretch>
        </p:blipFill>
        <p:spPr>
          <a:xfrm>
            <a:off x="1656292" y="2143254"/>
            <a:ext cx="7132738" cy="4195762"/>
          </a:xfrm>
          <a:effectLst>
            <a:glow rad="50800">
              <a:schemeClr val="accent3">
                <a:lumMod val="20000"/>
                <a:lumOff val="80000"/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752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Sample: Event Awareness</a:t>
            </a:r>
            <a:endParaRPr lang="en-US" dirty="0"/>
          </a:p>
        </p:txBody>
      </p:sp>
      <p:pic>
        <p:nvPicPr>
          <p:cNvPr id="4" name="Content Placeholder 3" descr="Picture 4.png"/>
          <p:cNvPicPr>
            <a:picLocks noChangeAspect="1"/>
          </p:cNvPicPr>
          <p:nvPr/>
        </p:nvPicPr>
        <p:blipFill>
          <a:blip r:embed="rId2"/>
          <a:srcRect t="-36676" b="-36676"/>
          <a:stretch>
            <a:fillRect/>
          </a:stretch>
        </p:blipFill>
        <p:spPr>
          <a:xfrm>
            <a:off x="2277453" y="2955235"/>
            <a:ext cx="7772400" cy="4572000"/>
          </a:xfrm>
          <a:prstGeom prst="rect">
            <a:avLst/>
          </a:prstGeom>
        </p:spPr>
      </p:pic>
      <p:pic>
        <p:nvPicPr>
          <p:cNvPr id="5" name="Picture 4" descr="Picture 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62" y="1562299"/>
            <a:ext cx="3575370" cy="2551176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6" name="Picture 5" descr="econ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053" y="1562299"/>
            <a:ext cx="3574570" cy="2545640"/>
          </a:xfrm>
          <a:prstGeom prst="rect">
            <a:avLst/>
          </a:prstGeom>
          <a:scene3d>
            <a:camera prst="orthographicFront">
              <a:rot lat="0" lon="0" rev="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8056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Sample: Recruiting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Printed materials were produced using an online application, followed by an email, and a personalized webpage.</a:t>
            </a:r>
            <a:endParaRPr lang="en-US" dirty="0"/>
          </a:p>
        </p:txBody>
      </p:sp>
      <p:pic>
        <p:nvPicPr>
          <p:cNvPr id="4" name="Picture 3" descr="carmont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67" y="3002656"/>
            <a:ext cx="7276415" cy="37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university currently does not have an effective way to increase targeted students</a:t>
            </a:r>
          </a:p>
          <a:p>
            <a:r>
              <a:rPr lang="en-US" dirty="0" smtClean="0"/>
              <a:t>The </a:t>
            </a:r>
            <a:r>
              <a:rPr lang="en-US" dirty="0"/>
              <a:t>university currently does not have the desired mix of non-athlete students to student athletes (student athletes are currently estimated to 93% of total student population, including international students, who are currently estimated to 28% of total student population)</a:t>
            </a:r>
          </a:p>
          <a:p>
            <a:r>
              <a:rPr lang="en-US" dirty="0" smtClean="0"/>
              <a:t>Current </a:t>
            </a:r>
            <a:r>
              <a:rPr lang="en-US" dirty="0"/>
              <a:t>Admissions department and operations is catered to the fulfillment of student athletes, which reduces the necessary time spent on  prospective non-athlete students</a:t>
            </a:r>
          </a:p>
          <a:p>
            <a:r>
              <a:rPr lang="en-US" dirty="0" smtClean="0"/>
              <a:t>The </a:t>
            </a:r>
            <a:r>
              <a:rPr lang="en-US" dirty="0"/>
              <a:t>university currently does not garner their desired  student outcome from the current mass of purchased leads and has not been able to reduce the cost per student enrollment or lead</a:t>
            </a:r>
          </a:p>
          <a:p>
            <a:r>
              <a:rPr lang="en-US" dirty="0" smtClean="0"/>
              <a:t>The </a:t>
            </a:r>
            <a:r>
              <a:rPr lang="en-US" dirty="0"/>
              <a:t>university does not have the ability to measure the results of marketing and recruiting efforts in order to determine whether they are targeting the correct market of desired </a:t>
            </a:r>
            <a:r>
              <a:rPr lang="en-US" dirty="0" smtClean="0"/>
              <a:t>students (current estimated return of 1%)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university does not have consistent branding or a corporate identity that would be recognizable to the </a:t>
            </a:r>
            <a:r>
              <a:rPr lang="en-US" dirty="0" smtClean="0"/>
              <a:t>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Sample: Personalized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method of following up so as to reinforce the message that you have already conveyed using print and web medium</a:t>
            </a:r>
          </a:p>
          <a:p>
            <a:r>
              <a:rPr lang="en-US" dirty="0" smtClean="0"/>
              <a:t>This is consistency and recal</a:t>
            </a:r>
            <a:r>
              <a:rPr lang="en-US" dirty="0"/>
              <a:t>l</a:t>
            </a:r>
            <a:endParaRPr lang="en-US" dirty="0" smtClean="0"/>
          </a:p>
        </p:txBody>
      </p:sp>
      <p:pic>
        <p:nvPicPr>
          <p:cNvPr id="4" name="Picture 3" descr="3par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1" y="3338102"/>
            <a:ext cx="8204887" cy="32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9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Sample: Campaign</a:t>
            </a:r>
            <a:endParaRPr lang="en-US" dirty="0"/>
          </a:p>
        </p:txBody>
      </p:sp>
      <p:pic>
        <p:nvPicPr>
          <p:cNvPr id="4" name="Content Placeholder 5" descr="Picture 7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811" b="-1811"/>
          <a:stretch>
            <a:fillRect/>
          </a:stretch>
        </p:blipFill>
        <p:spPr>
          <a:xfrm>
            <a:off x="906590" y="1853248"/>
            <a:ext cx="8179746" cy="4811574"/>
          </a:xfrm>
        </p:spPr>
      </p:pic>
    </p:spTree>
    <p:extLst>
      <p:ext uri="{BB962C8B-B14F-4D97-AF65-F5344CB8AC3E}">
        <p14:creationId xmlns:p14="http://schemas.microsoft.com/office/powerpoint/2010/main" val="28148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Sample: Campaign (Specifics)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Annual Giving Campaign for </a:t>
            </a:r>
            <a:br>
              <a:rPr lang="en-US" dirty="0"/>
            </a:br>
            <a:r>
              <a:rPr lang="en-US" dirty="0"/>
              <a:t>Special School Operational Needs</a:t>
            </a:r>
          </a:p>
          <a:p>
            <a:r>
              <a:rPr lang="en-US" dirty="0"/>
              <a:t>Personalized pieces using</a:t>
            </a:r>
          </a:p>
          <a:p>
            <a:pPr lvl="1"/>
            <a:r>
              <a:rPr lang="en-US" dirty="0"/>
              <a:t>Unique and special faculty quotes driven into </a:t>
            </a:r>
            <a:br>
              <a:rPr lang="en-US" dirty="0"/>
            </a:br>
            <a:r>
              <a:rPr lang="en-US" dirty="0"/>
              <a:t>copy of each individual student/parent recipient</a:t>
            </a:r>
          </a:p>
          <a:p>
            <a:pPr lvl="1"/>
            <a:r>
              <a:rPr lang="en-US" dirty="0"/>
              <a:t>Previous giving history included</a:t>
            </a:r>
          </a:p>
          <a:p>
            <a:pPr lvl="1"/>
            <a:r>
              <a:rPr lang="en-US" dirty="0"/>
              <a:t>Name of caller</a:t>
            </a:r>
          </a:p>
          <a:p>
            <a:r>
              <a:rPr lang="en-US" dirty="0"/>
              <a:t>Coordinated Multi-touch Approach</a:t>
            </a:r>
          </a:p>
          <a:p>
            <a:pPr lvl="1"/>
            <a:r>
              <a:rPr lang="en-US" dirty="0"/>
              <a:t>General Awareness Letter</a:t>
            </a:r>
          </a:p>
          <a:p>
            <a:pPr lvl="1"/>
            <a:r>
              <a:rPr lang="en-US" dirty="0"/>
              <a:t>1st, 2nd, 3rd Appeal Letters</a:t>
            </a:r>
          </a:p>
          <a:p>
            <a:pPr lvl="1"/>
            <a:r>
              <a:rPr lang="en-US" dirty="0"/>
              <a:t>Phone-a-thon Postcard</a:t>
            </a:r>
          </a:p>
          <a:p>
            <a:pPr lvl="1"/>
            <a:r>
              <a:rPr lang="en-US" dirty="0"/>
              <a:t>Final Appeal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Student </a:t>
            </a:r>
            <a:r>
              <a:rPr lang="en-US" dirty="0" smtClean="0"/>
              <a:t>Recruitment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Objective</a:t>
            </a:r>
          </a:p>
          <a:p>
            <a:pPr lvl="2"/>
            <a:r>
              <a:rPr lang="en-US" dirty="0" smtClean="0"/>
              <a:t>Reverse </a:t>
            </a:r>
            <a:r>
              <a:rPr lang="en-US" dirty="0"/>
              <a:t>the trend of declining enrollment in college</a:t>
            </a:r>
          </a:p>
          <a:p>
            <a:pPr lvl="2"/>
            <a:r>
              <a:rPr lang="en-US" dirty="0"/>
              <a:t>Increase enrollments</a:t>
            </a:r>
          </a:p>
          <a:p>
            <a:pPr lvl="2"/>
            <a:r>
              <a:rPr lang="en-US" dirty="0"/>
              <a:t>Respond in a timely manner to requests for information </a:t>
            </a:r>
          </a:p>
          <a:p>
            <a:pPr lvl="2"/>
            <a:r>
              <a:rPr lang="en-US" dirty="0"/>
              <a:t>Build a relationship with multiple hits</a:t>
            </a:r>
          </a:p>
          <a:p>
            <a:pPr lvl="2"/>
            <a:r>
              <a:rPr lang="en-US" dirty="0"/>
              <a:t>Target prospective students with a strong, empowering, and cohesive </a:t>
            </a:r>
            <a:r>
              <a:rPr lang="en-US" dirty="0" smtClean="0"/>
              <a:t>message</a:t>
            </a:r>
          </a:p>
          <a:p>
            <a:r>
              <a:rPr lang="en-US" dirty="0" smtClean="0"/>
              <a:t>Solution</a:t>
            </a:r>
          </a:p>
          <a:p>
            <a:pPr lvl="2"/>
            <a:r>
              <a:rPr lang="en-US" dirty="0"/>
              <a:t>Developed new marketing theme “Yes You Can”</a:t>
            </a:r>
          </a:p>
          <a:p>
            <a:pPr lvl="2"/>
            <a:r>
              <a:rPr lang="en-US" dirty="0"/>
              <a:t>Web Site Information Request</a:t>
            </a:r>
          </a:p>
          <a:p>
            <a:pPr lvl="2"/>
            <a:r>
              <a:rPr lang="en-US" dirty="0"/>
              <a:t>5 Consecutive Mailings with information personalized to the students</a:t>
            </a:r>
          </a:p>
          <a:p>
            <a:r>
              <a:rPr lang="en-US" dirty="0" smtClean="0"/>
              <a:t>Results</a:t>
            </a:r>
          </a:p>
          <a:p>
            <a:pPr lvl="2"/>
            <a:r>
              <a:rPr lang="en-US" dirty="0"/>
              <a:t>Enrollments increased 15%, </a:t>
            </a:r>
          </a:p>
        </p:txBody>
      </p:sp>
      <p:pic>
        <p:nvPicPr>
          <p:cNvPr id="5" name="Picture 7" descr="bold_horizontal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914"/>
            <a:ext cx="2146170" cy="709169"/>
          </a:xfrm>
          <a:prstGeom prst="rect">
            <a:avLst/>
          </a:prstGeom>
          <a:solidFill>
            <a:srgbClr val="00008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77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Application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Objective</a:t>
            </a:r>
          </a:p>
          <a:p>
            <a:pPr lvl="2"/>
            <a:r>
              <a:rPr lang="en-US" dirty="0"/>
              <a:t>Make the application process more efficient and personal for new applicants </a:t>
            </a:r>
          </a:p>
          <a:p>
            <a:pPr lvl="2"/>
            <a:r>
              <a:rPr lang="en-US" dirty="0"/>
              <a:t>Increase the number of applicants</a:t>
            </a:r>
          </a:p>
          <a:p>
            <a:pPr lvl="2"/>
            <a:r>
              <a:rPr lang="en-US" dirty="0"/>
              <a:t>Increase application completion rate</a:t>
            </a:r>
          </a:p>
          <a:p>
            <a:r>
              <a:rPr lang="en-US" dirty="0" smtClean="0"/>
              <a:t>Solution</a:t>
            </a:r>
            <a:endParaRPr lang="en-US" dirty="0"/>
          </a:p>
          <a:p>
            <a:pPr lvl="2"/>
            <a:r>
              <a:rPr lang="en-US" dirty="0"/>
              <a:t>Printed and mailed pre-populated applications to potential applicants with each student’s name, address, telephone, e-mail and name of high school already filled out.</a:t>
            </a:r>
          </a:p>
          <a:p>
            <a:pPr lvl="2"/>
            <a:r>
              <a:rPr lang="en-US" dirty="0"/>
              <a:t>Personalized RIT admissions Web site also made available to complete the pre-populated application online. </a:t>
            </a:r>
          </a:p>
          <a:p>
            <a:pPr lvl="2"/>
            <a:r>
              <a:rPr lang="en-US" dirty="0"/>
              <a:t>Reminded students about missing application information with an attention-grabbing postcard that highlighted the missing materials specific to the applicant. </a:t>
            </a:r>
          </a:p>
          <a:p>
            <a:r>
              <a:rPr lang="en-US" dirty="0" smtClean="0"/>
              <a:t>Results</a:t>
            </a:r>
            <a:endParaRPr lang="en-US" dirty="0"/>
          </a:p>
          <a:p>
            <a:pPr lvl="2"/>
            <a:r>
              <a:rPr lang="en-US" dirty="0"/>
              <a:t>The programs contributed to a </a:t>
            </a:r>
            <a:r>
              <a:rPr lang="en-US" dirty="0" smtClean="0"/>
              <a:t>16% increase </a:t>
            </a:r>
            <a:r>
              <a:rPr lang="en-US" dirty="0"/>
              <a:t>in student applications. </a:t>
            </a:r>
          </a:p>
          <a:p>
            <a:endParaRPr lang="en-US" dirty="0"/>
          </a:p>
        </p:txBody>
      </p:sp>
      <p:pic>
        <p:nvPicPr>
          <p:cNvPr id="4" name="Content Placeholder 3" descr="home 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91" b="80669"/>
          <a:stretch>
            <a:fillRect/>
          </a:stretch>
        </p:blipFill>
        <p:spPr bwMode="auto">
          <a:xfrm>
            <a:off x="0" y="1379995"/>
            <a:ext cx="4206875" cy="57308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4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 smtClean="0"/>
              <a:t>Study: </a:t>
            </a:r>
            <a:r>
              <a:rPr lang="en-US" dirty="0" smtClean="0"/>
              <a:t>Student </a:t>
            </a:r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Objective</a:t>
            </a:r>
          </a:p>
          <a:p>
            <a:pPr lvl="2"/>
            <a:r>
              <a:rPr lang="en-US" dirty="0"/>
              <a:t>Provide each student the information he or she needs to navigate the campus easily and attend the correct Orientation program without problems</a:t>
            </a:r>
          </a:p>
          <a:p>
            <a:pPr lvl="2"/>
            <a:r>
              <a:rPr lang="en-US" dirty="0"/>
              <a:t>Communicate students’ personal schedules, agendas, and activities so they will be better informed about the Orientation program </a:t>
            </a:r>
          </a:p>
          <a:p>
            <a:pPr lvl="2"/>
            <a:r>
              <a:rPr lang="en-US" dirty="0"/>
              <a:t>Direct students to the most convenient parking areas and provide dated guest parking permits</a:t>
            </a:r>
          </a:p>
          <a:p>
            <a:r>
              <a:rPr lang="en-US" dirty="0" smtClean="0"/>
              <a:t>Solution</a:t>
            </a:r>
            <a:endParaRPr lang="en-US" dirty="0"/>
          </a:p>
          <a:p>
            <a:pPr lvl="2"/>
            <a:r>
              <a:rPr lang="en-US" dirty="0"/>
              <a:t>Postcard including student’s name, address, and date and time of orientation; the location and map (or maps); the parking permit for the correct lot; and the Orientation schedule and agenda. </a:t>
            </a:r>
          </a:p>
          <a:p>
            <a:pPr lvl="2"/>
            <a:r>
              <a:rPr lang="en-US" dirty="0"/>
              <a:t>Heavyweight paper made the piece easy to keep and carry for on-site reference.</a:t>
            </a:r>
          </a:p>
          <a:p>
            <a:pPr lvl="2"/>
            <a:r>
              <a:rPr lang="en-US" dirty="0"/>
              <a:t>Attached parking permit is perforated and die cut to fit around a rear-view mirror.</a:t>
            </a:r>
          </a:p>
          <a:p>
            <a:r>
              <a:rPr lang="en-US" dirty="0" smtClean="0"/>
              <a:t>Results</a:t>
            </a:r>
            <a:endParaRPr lang="en-US" dirty="0"/>
          </a:p>
          <a:p>
            <a:pPr lvl="2"/>
            <a:r>
              <a:rPr lang="en-US" dirty="0"/>
              <a:t> Increased positive experience of first-time students reinforcing the belief that they have made the right choice in choosing to attend Boise State</a:t>
            </a:r>
          </a:p>
          <a:p>
            <a:pPr lvl="2"/>
            <a:r>
              <a:rPr lang="en-US" dirty="0"/>
              <a:t>Fewer lost, late, and unprepared Orientation </a:t>
            </a:r>
            <a:r>
              <a:rPr lang="en-US" dirty="0" smtClean="0"/>
              <a:t>attendees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7" descr="bold_horizontal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7669"/>
            <a:ext cx="2133901" cy="705115"/>
          </a:xfrm>
          <a:prstGeom prst="rect">
            <a:avLst/>
          </a:prstGeom>
          <a:solidFill>
            <a:srgbClr val="00008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1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Alumni </a:t>
            </a:r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pPr lvl="2"/>
            <a:r>
              <a:rPr lang="en-US" dirty="0"/>
              <a:t>Maintain relationship with alumni population</a:t>
            </a:r>
          </a:p>
          <a:p>
            <a:r>
              <a:rPr lang="en-US" dirty="0" smtClean="0"/>
              <a:t>Solution</a:t>
            </a:r>
            <a:endParaRPr lang="en-US" dirty="0"/>
          </a:p>
          <a:p>
            <a:pPr lvl="2"/>
            <a:r>
              <a:rPr lang="en-US" dirty="0"/>
              <a:t>Postcards with personalized text and imagery to three demographic segments.</a:t>
            </a:r>
          </a:p>
          <a:p>
            <a:pPr lvl="2"/>
            <a:r>
              <a:rPr lang="en-US" dirty="0"/>
              <a:t>Personalized landing page with survey</a:t>
            </a:r>
          </a:p>
          <a:p>
            <a:r>
              <a:rPr lang="en-US" dirty="0" smtClean="0"/>
              <a:t>Results</a:t>
            </a:r>
            <a:endParaRPr lang="en-US" dirty="0"/>
          </a:p>
          <a:p>
            <a:pPr lvl="2"/>
            <a:r>
              <a:rPr lang="en-US" dirty="0"/>
              <a:t> 4,000 alumni visited personalized web page</a:t>
            </a:r>
          </a:p>
          <a:p>
            <a:pPr lvl="2"/>
            <a:r>
              <a:rPr lang="en-US" dirty="0"/>
              <a:t>1,700 completed surveys</a:t>
            </a:r>
          </a:p>
          <a:p>
            <a:pPr lvl="2"/>
            <a:r>
              <a:rPr lang="en-US" dirty="0"/>
              <a:t>Knowledge obtained from campaign used for planning future alumni communications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6" t="16328" r="61681" b="75365"/>
          <a:stretch>
            <a:fillRect/>
          </a:stretch>
        </p:blipFill>
        <p:spPr bwMode="auto">
          <a:xfrm>
            <a:off x="0" y="1346658"/>
            <a:ext cx="2974975" cy="60642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8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Alumni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Objective</a:t>
            </a:r>
          </a:p>
          <a:p>
            <a:pPr lvl="2"/>
            <a:r>
              <a:rPr lang="en-US" dirty="0"/>
              <a:t>Increase the donation amount received by active donors </a:t>
            </a:r>
          </a:p>
          <a:p>
            <a:pPr lvl="2"/>
            <a:r>
              <a:rPr lang="en-US" dirty="0"/>
              <a:t>Increase the number of donors by reaching out to alumni who are not active </a:t>
            </a:r>
            <a:r>
              <a:rPr lang="en-US" dirty="0" smtClean="0"/>
              <a:t>donors</a:t>
            </a:r>
            <a:endParaRPr lang="en-US" dirty="0"/>
          </a:p>
          <a:p>
            <a:r>
              <a:rPr lang="en-US" dirty="0" smtClean="0"/>
              <a:t>Solution</a:t>
            </a:r>
          </a:p>
          <a:p>
            <a:pPr lvl="2"/>
            <a:r>
              <a:rPr lang="en-US" dirty="0"/>
              <a:t>11" x 17" self-mailer, personalized with the alumnus’ name, class year, and a representative photograph from the alumnus’ decade. </a:t>
            </a:r>
          </a:p>
          <a:p>
            <a:pPr lvl="2"/>
            <a:r>
              <a:rPr lang="en-US" dirty="0"/>
              <a:t>Classes were ranked from 1 to 10 within their respective decades based on the amount donated from each class to foster competition among the classes, and encourage participation </a:t>
            </a:r>
          </a:p>
          <a:p>
            <a:r>
              <a:rPr lang="en-US" dirty="0" smtClean="0"/>
              <a:t>Results</a:t>
            </a:r>
            <a:endParaRPr lang="en-US" dirty="0"/>
          </a:p>
          <a:p>
            <a:pPr lvl="2"/>
            <a:r>
              <a:rPr lang="en-US" dirty="0"/>
              <a:t> The average gift amount rose from $150 per donor to $250 per donor, a 67% increase </a:t>
            </a:r>
          </a:p>
          <a:p>
            <a:pPr lvl="2"/>
            <a:r>
              <a:rPr lang="en-US" dirty="0"/>
              <a:t>The total number of donors </a:t>
            </a:r>
            <a:r>
              <a:rPr lang="en-US" dirty="0" smtClean="0"/>
              <a:t>increased</a:t>
            </a:r>
            <a:endParaRPr lang="en-US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7" t="12206" r="34262" b="75214"/>
          <a:stretch>
            <a:fillRect/>
          </a:stretch>
        </p:blipFill>
        <p:spPr bwMode="auto">
          <a:xfrm>
            <a:off x="0" y="1223733"/>
            <a:ext cx="2932670" cy="62951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11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ready to create your campaign?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585" y="1853248"/>
            <a:ext cx="9131122" cy="47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ready to create your campaign?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586" y="1853247"/>
            <a:ext cx="9131122" cy="47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To </a:t>
            </a:r>
            <a:r>
              <a:rPr lang="en-US" dirty="0"/>
              <a:t>increase the number of attending students to the following;</a:t>
            </a:r>
          </a:p>
          <a:p>
            <a:pPr lvl="1"/>
            <a:r>
              <a:rPr lang="en-US" dirty="0" smtClean="0"/>
              <a:t>700 </a:t>
            </a:r>
            <a:r>
              <a:rPr lang="en-US" dirty="0"/>
              <a:t>students within the next year to 1.5 </a:t>
            </a:r>
            <a:r>
              <a:rPr lang="en-US" dirty="0" smtClean="0"/>
              <a:t>years (300 new; 50 MBA; 40 Adult)</a:t>
            </a:r>
            <a:endParaRPr lang="en-US" dirty="0"/>
          </a:p>
          <a:p>
            <a:pPr lvl="1"/>
            <a:r>
              <a:rPr lang="en-US" dirty="0" smtClean="0"/>
              <a:t>800 - 1000 </a:t>
            </a:r>
            <a:r>
              <a:rPr lang="en-US" dirty="0"/>
              <a:t>(+) </a:t>
            </a:r>
            <a:r>
              <a:rPr lang="en-US" dirty="0" smtClean="0"/>
              <a:t>students gradually </a:t>
            </a:r>
            <a:r>
              <a:rPr lang="en-US" dirty="0"/>
              <a:t>within a 2 year timeframe</a:t>
            </a:r>
          </a:p>
          <a:p>
            <a:r>
              <a:rPr lang="en-US" dirty="0" smtClean="0"/>
              <a:t>To </a:t>
            </a:r>
            <a:r>
              <a:rPr lang="en-US" dirty="0"/>
              <a:t>generate a solid marketing/campaign plan that targets non-athlete students, in order to generate desired result of student population mix </a:t>
            </a:r>
          </a:p>
          <a:p>
            <a:r>
              <a:rPr lang="en-US" dirty="0" smtClean="0"/>
              <a:t>To </a:t>
            </a:r>
            <a:r>
              <a:rPr lang="en-US" dirty="0"/>
              <a:t>create an automated process that will assist with identifying and satisfying the non-targeted student athlete, whereas the admissions scope of work is concerned</a:t>
            </a:r>
          </a:p>
          <a:p>
            <a:r>
              <a:rPr lang="en-US" dirty="0" smtClean="0"/>
              <a:t>To </a:t>
            </a:r>
            <a:r>
              <a:rPr lang="en-US" dirty="0"/>
              <a:t>reduce the cost associated with each students enrollment by reducing the amount of purchased leads to a focused and targeted number of leads and increasing the probability of the student’s enrollment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will, in turn, allow for the university to generate enough data (in time) that will give insight in assessing their future spending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will also assist in future retention due to marketing to “right” prospective students</a:t>
            </a:r>
          </a:p>
          <a:p>
            <a:r>
              <a:rPr lang="en-US" dirty="0" smtClean="0"/>
              <a:t>To </a:t>
            </a:r>
            <a:r>
              <a:rPr lang="en-US" dirty="0"/>
              <a:t>create programs, campaigns, and marketing solutions that allow easy access to generated data, while being able to successfully track all of the lead types (such as self-initiated leads, paid leads, direct contact, sports contact leads)</a:t>
            </a:r>
          </a:p>
          <a:p>
            <a:r>
              <a:rPr lang="en-US" dirty="0" smtClean="0"/>
              <a:t>To </a:t>
            </a:r>
            <a:r>
              <a:rPr lang="en-US" dirty="0"/>
              <a:t>create consistent marketing collateral that becomes the university </a:t>
            </a:r>
            <a:r>
              <a:rPr lang="en-US" dirty="0" smtClean="0"/>
              <a:t>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6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the difference with your sample….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93" y="1983345"/>
            <a:ext cx="2291114" cy="2925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766" y="1983345"/>
            <a:ext cx="2316521" cy="3053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483" y="3244000"/>
            <a:ext cx="2579920" cy="3329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980" y="3316751"/>
            <a:ext cx="2594856" cy="3348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964" y="1983345"/>
            <a:ext cx="2224217" cy="2895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801" y="3152325"/>
            <a:ext cx="2714057" cy="35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believe that our personalized marketing approach would be beneficial to Webber International University</a:t>
            </a:r>
          </a:p>
          <a:p>
            <a:r>
              <a:rPr lang="en-US" dirty="0" smtClean="0"/>
              <a:t>Metrovista would like to provide marketing knowledge and assist in executing your business goals at the university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Campaigning</a:t>
            </a:r>
          </a:p>
          <a:p>
            <a:pPr lvl="1"/>
            <a:r>
              <a:rPr lang="en-US" dirty="0" smtClean="0"/>
              <a:t>Marketing Materials</a:t>
            </a:r>
          </a:p>
          <a:p>
            <a:r>
              <a:rPr lang="en-US" dirty="0" smtClean="0"/>
              <a:t>There is a mutual benefit for developing print and online marketing</a:t>
            </a:r>
          </a:p>
          <a:p>
            <a:r>
              <a:rPr lang="en-US" dirty="0" smtClean="0"/>
              <a:t>Together we can create a program that will increase the prospective users interaction and engagement with the university.</a:t>
            </a:r>
          </a:p>
        </p:txBody>
      </p:sp>
    </p:spTree>
    <p:extLst>
      <p:ext uri="{BB962C8B-B14F-4D97-AF65-F5344CB8AC3E}">
        <p14:creationId xmlns:p14="http://schemas.microsoft.com/office/powerpoint/2010/main" val="29369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7" t="1673" r="2614"/>
          <a:stretch/>
        </p:blipFill>
        <p:spPr>
          <a:xfrm>
            <a:off x="4465982" y="1921565"/>
            <a:ext cx="2491409" cy="40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Goals to Satisfy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Successful 1-1 Marketing Campaign</a:t>
            </a:r>
          </a:p>
          <a:p>
            <a:r>
              <a:rPr lang="en-US" dirty="0" smtClean="0"/>
              <a:t>Solidify Marketing Materials to accompany campaigns</a:t>
            </a:r>
          </a:p>
          <a:p>
            <a:r>
              <a:rPr lang="en-US" dirty="0" smtClean="0"/>
              <a:t>Determine best workflow as it pertains to campaigns, automation, and existing employee interaction with student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307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out from the crowd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have a lot of choices</a:t>
            </a:r>
          </a:p>
          <a:p>
            <a:r>
              <a:rPr lang="en-US" dirty="0" smtClean="0"/>
              <a:t>How you we get them to choose Webber</a:t>
            </a:r>
          </a:p>
          <a:p>
            <a:r>
              <a:rPr lang="en-US" dirty="0" smtClean="0"/>
              <a:t>Use what we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</a:t>
            </a:r>
            <a:r>
              <a:rPr lang="en-US" dirty="0" smtClean="0"/>
              <a:t> about them to give them a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relatable</a:t>
            </a:r>
            <a:r>
              <a:rPr lang="en-US" dirty="0" smtClean="0"/>
              <a:t> and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relevant</a:t>
            </a:r>
            <a:r>
              <a:rPr lang="en-US" dirty="0" smtClean="0"/>
              <a:t> offer, in a manner that peaks their interest enough to take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action</a:t>
            </a:r>
            <a:endParaRPr lang="en-US" dirty="0" smtClean="0"/>
          </a:p>
          <a:p>
            <a:r>
              <a:rPr lang="en-US" dirty="0" smtClean="0"/>
              <a:t>Brand Webber as prestigious University. Push how Webber 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“STANDS OUT!”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1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just about creating consistency but creating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relevancy</a:t>
            </a:r>
          </a:p>
          <a:p>
            <a:r>
              <a:rPr lang="en-US" dirty="0" smtClean="0"/>
              <a:t>It’s about making it personal to the student</a:t>
            </a:r>
          </a:p>
          <a:p>
            <a:r>
              <a:rPr lang="en-US" dirty="0" smtClean="0"/>
              <a:t>Effectively, it should bring them to a point of action</a:t>
            </a:r>
          </a:p>
          <a:p>
            <a:r>
              <a:rPr lang="en-US" dirty="0" smtClean="0"/>
              <a:t>Printing is just a by product of the actual persuasion</a:t>
            </a:r>
          </a:p>
          <a:p>
            <a:r>
              <a:rPr lang="en-US" dirty="0" smtClean="0"/>
              <a:t>Identifying the gaps in the current process</a:t>
            </a:r>
          </a:p>
          <a:p>
            <a:r>
              <a:rPr lang="en-US" dirty="0" smtClean="0"/>
              <a:t>Getting the prospective students to a point where the decision will be easier: (The Tour)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4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The Difference between Marketing and </a:t>
            </a:r>
            <a:r>
              <a:rPr lang="en-US" sz="4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Relevancy Marketing</a:t>
            </a:r>
            <a:endParaRPr lang="en-US" sz="40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Data Our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simple to create data across all platforms and use it effectively (from thought, to email, to production)</a:t>
            </a:r>
          </a:p>
          <a:p>
            <a:r>
              <a:rPr lang="en-US" dirty="0" smtClean="0"/>
              <a:t>The information has simply not been shared across all of your platforms and applications. This reduces efficiency, turns “hot” leads to “cold” leads, and costs more money.</a:t>
            </a:r>
          </a:p>
          <a:p>
            <a:r>
              <a:rPr lang="en-US" dirty="0" smtClean="0"/>
              <a:t>Using Variable Data Marketing creates the possibility of capturing and effectively utilizing customer data to create</a:t>
            </a:r>
            <a:r>
              <a:rPr lang="en-US" dirty="0"/>
              <a:t>, produce, deploy, track and measure personalized, multi-channel, multi-phase campaigns</a:t>
            </a:r>
          </a:p>
        </p:txBody>
      </p:sp>
    </p:spTree>
    <p:extLst>
      <p:ext uri="{BB962C8B-B14F-4D97-AF65-F5344CB8AC3E}">
        <p14:creationId xmlns:p14="http://schemas.microsoft.com/office/powerpoint/2010/main" val="137253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467166"/>
              </p:ext>
            </p:extLst>
          </p:nvPr>
        </p:nvGraphicFramePr>
        <p:xfrm>
          <a:off x="872654" y="1152983"/>
          <a:ext cx="9902438" cy="5152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01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306</TotalTime>
  <Words>1568</Words>
  <Application>Microsoft Office PowerPoint</Application>
  <PresentationFormat>Widescreen</PresentationFormat>
  <Paragraphs>190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Century Gothic</vt:lpstr>
      <vt:lpstr>Wingdings 3</vt:lpstr>
      <vt:lpstr>Ion</vt:lpstr>
      <vt:lpstr>Webber International University</vt:lpstr>
      <vt:lpstr>Problem Statement</vt:lpstr>
      <vt:lpstr>Objectives</vt:lpstr>
      <vt:lpstr>Key Goals to Satisfy</vt:lpstr>
      <vt:lpstr>Standing out from the crowd</vt:lpstr>
      <vt:lpstr>The Real objective</vt:lpstr>
      <vt:lpstr>PowerPoint Presentation</vt:lpstr>
      <vt:lpstr>Variable Data Our Way</vt:lpstr>
      <vt:lpstr>PowerPoint Presentation</vt:lpstr>
      <vt:lpstr>The Difference</vt:lpstr>
      <vt:lpstr>Colleges &amp; Universities that use multi-touch campaigns</vt:lpstr>
      <vt:lpstr>PowerPoint Presentation</vt:lpstr>
      <vt:lpstr>Direct Mail</vt:lpstr>
      <vt:lpstr>PowerPoint Presentation</vt:lpstr>
      <vt:lpstr>Our personalized Marketing Strategy</vt:lpstr>
      <vt:lpstr>Sample: Alumni Fundraising</vt:lpstr>
      <vt:lpstr>Sample: Fundraising</vt:lpstr>
      <vt:lpstr>Sample: Event Awareness</vt:lpstr>
      <vt:lpstr>Sample: Recruiting</vt:lpstr>
      <vt:lpstr>Sample: Personalized Email</vt:lpstr>
      <vt:lpstr>Sample: Campaign</vt:lpstr>
      <vt:lpstr>Sample: Campaign (Specifics)</vt:lpstr>
      <vt:lpstr>Case Study: Student Recruitment</vt:lpstr>
      <vt:lpstr>Case Study: Application Process</vt:lpstr>
      <vt:lpstr>Case Study: Student Orientation</vt:lpstr>
      <vt:lpstr>Case Study: Alumni Relations</vt:lpstr>
      <vt:lpstr>Case Study: Alumni Relations</vt:lpstr>
      <vt:lpstr>Are you ready to create your campaign?</vt:lpstr>
      <vt:lpstr>Are you ready to create your campaign?</vt:lpstr>
      <vt:lpstr>See the difference with your sample….</vt:lpstr>
      <vt:lpstr>Next Steps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Anderson</dc:creator>
  <cp:lastModifiedBy>Sarah Anderson</cp:lastModifiedBy>
  <cp:revision>32</cp:revision>
  <dcterms:created xsi:type="dcterms:W3CDTF">2015-10-15T12:33:03Z</dcterms:created>
  <dcterms:modified xsi:type="dcterms:W3CDTF">2015-10-19T18:43:51Z</dcterms:modified>
</cp:coreProperties>
</file>